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67" r:id="rId5"/>
    <p:sldId id="269" r:id="rId6"/>
    <p:sldId id="268" r:id="rId7"/>
    <p:sldId id="270" r:id="rId8"/>
    <p:sldId id="275" r:id="rId9"/>
    <p:sldId id="273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5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75" autoAdjust="0"/>
  </p:normalViewPr>
  <p:slideViewPr>
    <p:cSldViewPr snapToGrid="0" showGuides="1">
      <p:cViewPr varScale="1">
        <p:scale>
          <a:sx n="107" d="100"/>
          <a:sy n="107" d="100"/>
        </p:scale>
        <p:origin x="750" y="102"/>
      </p:cViewPr>
      <p:guideLst>
        <p:guide orient="horz" pos="220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6AC6B-8757-4BF3-B4B7-1EB67E843808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1B195-BFE2-4077-A0A9-3124DB2F8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27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khan.co.kr/kh_news/khan_art_view.html?artid=201710151657011&amp;code=940100#csidx5559180d0b93a79952be7d55cca9f5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93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016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43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57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7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669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스카이라이프는</a:t>
            </a:r>
            <a:r>
              <a:rPr lang="ko-KR" altLang="en-US" dirty="0"/>
              <a:t> 인기있는 콘텐츠를 만드는게 </a:t>
            </a:r>
            <a:r>
              <a:rPr lang="ko-KR" altLang="en-US" dirty="0" err="1"/>
              <a:t>아니라서</a:t>
            </a:r>
            <a:r>
              <a:rPr lang="ko-KR" altLang="en-US" dirty="0"/>
              <a:t> </a:t>
            </a:r>
            <a:r>
              <a:rPr lang="en-US" altLang="ko-KR" dirty="0"/>
              <a:t>PPL </a:t>
            </a:r>
            <a:r>
              <a:rPr lang="ko-KR" altLang="en-US" dirty="0"/>
              <a:t>못함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51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52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95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75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28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개봉한 영화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택시운전사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개봉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만에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스크린에서 천만관객을 동원했지만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배리어프리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 이상 상영한 곳은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개뿐이다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관람가능 횟수도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회에 불과했고 서울 등 대도시 일부 영화관에서만 상영됐다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원문보기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br>
              <a:rPr lang="ko-KR" altLang="en-US" dirty="0"/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http://news.khan.co.kr/kh_news/khan_art_view.html?artid=201710151657011&amp;code=940100#csidx5559180d0b93a79952be7d55cca9f5f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5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EFCF8-5E16-4CED-944B-F14A142D5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3167FB-7DC1-4F1E-BA85-83B854B67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3FE52-5E3F-4834-8001-A88AC7C3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A5124-5E73-49EB-AC73-048A691B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5C862-FBE7-4A01-8746-689F66C6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2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6D5EA-CBBD-4E71-9BF4-97DC59F2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9C4DF7-58AD-4846-9DBE-4C65E22D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B567E-2DAA-48EE-939A-E2AAE6C6A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4131-2298-47D1-84A6-31A30925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1A8C0-365E-4ED4-A192-D13C869C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4E5974-AE6F-44EF-83A1-F54B95297E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1B617E-C5D9-4A68-9B62-00BF28E03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D3FE0-FC69-4B18-975A-361700756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1A4051-2A1B-4A30-ABEC-4D482D32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0BEC6-55E7-46A7-AB38-60115C97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5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6BE53-4E64-46F0-AF8E-0416D025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03824-0698-4AAE-AC59-89169448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5E73F-84A5-45E7-BB9B-D5AB013D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F0D25-256E-4261-862F-F23D8ED2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BEA929-3FBC-432F-AC46-78083754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구부러진 연결선 23">
            <a:extLst>
              <a:ext uri="{FF2B5EF4-FFF2-40B4-BE49-F238E27FC236}">
                <a16:creationId xmlns:a16="http://schemas.microsoft.com/office/drawing/2014/main" id="{E4E3A9B4-20B9-46F0-92BF-82B86C3B10BE}"/>
              </a:ext>
            </a:extLst>
          </p:cNvPr>
          <p:cNvCxnSpPr>
            <a:cxnSpLocks/>
          </p:cNvCxnSpPr>
          <p:nvPr userDrawn="1"/>
        </p:nvCxnSpPr>
        <p:spPr>
          <a:xfrm>
            <a:off x="358219" y="1021910"/>
            <a:ext cx="1151955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15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D9B63-9DDD-45E4-998D-24EF7A4B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9603D-E4F8-45FD-BD13-015E6917C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C248E-D655-410E-8A8F-E075235E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90276-1840-478B-A590-7E54F5FA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87A50-3A9D-49D1-B450-058D336F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0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87F6E-8702-41C1-8033-4446C1A3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9493C-2B9A-40B5-AC68-753228E5C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9C2EBD-77FD-459E-8DF5-D61A0637A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D8083-8047-4030-862F-32F00A3E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D7A457-9E49-4C17-89E2-CE86C08D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A24AE-EC9C-40E1-9369-10D06420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17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80B09-BFA7-4045-A2BE-FBF0CD90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E88D9-531C-4D9F-897C-BD113E860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F0E35-8E79-41A2-A6A4-3F8B94FE5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3A330F-3A9E-4838-AD85-3C5E22C3B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84ABF7-4074-47F9-8EDD-2A1C85753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01AFDA-7E2D-4EC8-A0F4-093A8D07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17EE6B-3F10-4A99-877D-3DFD9A92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43323C-7745-410F-8ED5-93F94084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1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E956B-F163-445B-AA6D-9BC5D588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FF62B5-0A95-4A8A-9765-210ECA23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A4E9F2-E1C1-413F-A6B3-84F8CAC85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A232EE-CBB8-46DD-BFEE-CD08D59F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0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43E0D9-5041-4F16-9186-3BC03D76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D9EBD4-D0F6-4809-AF27-D1D9E67F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3E4ED-D359-4EC7-942A-8FA86D49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7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8DB65-A0FC-47A1-B831-DDA82283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A05DC-EB8D-4C43-BD8C-A032BA1A5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9F1FB-1194-46E2-8908-30119766E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2E4770-C46A-443A-8F89-5DBF3489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902411-39C1-41D4-BD5C-3C22010E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4994F5-1D16-4823-8BCA-25EBA246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6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5758D-2273-4D4B-927A-0905C5F5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40FD1E-E91B-4906-B47C-E8D692EF5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A4C729-23D3-4EB9-9C54-81F299467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64721-5C15-4C84-A8BF-211AE1E2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D3996-12A0-4C0B-A7B1-02C4622B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306C-95F9-4D0D-9902-E167B8B1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3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B01684-EF6C-4EE1-B401-2F4D4AF8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EAB54-505F-4F7F-BF7E-3A6CC948E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DF45B0-C5CD-47EC-9500-A61FF4C6C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CAB01-66A0-41F6-AB3F-2017C81C0C8C}" type="datetimeFigureOut">
              <a:rPr lang="ko-KR" altLang="en-US" smtClean="0"/>
              <a:t>2018-01-25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FC655-EAC4-4B3F-87B1-EF8DD6DA1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C1E70-25C2-4C8D-8876-9219A3CA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B6700-BFB4-4F93-B1B1-AC77A7202BAF}"/>
              </a:ext>
            </a:extLst>
          </p:cNvPr>
          <p:cNvSpPr txBox="1"/>
          <p:nvPr userDrawn="1"/>
        </p:nvSpPr>
        <p:spPr>
          <a:xfrm>
            <a:off x="7616858" y="37708"/>
            <a:ext cx="457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Capstone Design I - 2018 Spring Semester</a:t>
            </a:r>
            <a:endParaRPr lang="ko-KR" altLang="en-US" sz="2000" dirty="0">
              <a:latin typeface="Calibri" panose="020F0502020204030204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자유형 12">
            <a:extLst>
              <a:ext uri="{FF2B5EF4-FFF2-40B4-BE49-F238E27FC236}">
                <a16:creationId xmlns:a16="http://schemas.microsoft.com/office/drawing/2014/main" id="{2803EAD0-AEF5-4536-BEEE-5F791408099C}"/>
              </a:ext>
            </a:extLst>
          </p:cNvPr>
          <p:cNvSpPr/>
          <p:nvPr userDrawn="1"/>
        </p:nvSpPr>
        <p:spPr>
          <a:xfrm>
            <a:off x="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2">
            <a:extLst>
              <a:ext uri="{FF2B5EF4-FFF2-40B4-BE49-F238E27FC236}">
                <a16:creationId xmlns:a16="http://schemas.microsoft.com/office/drawing/2014/main" id="{EB3D3A0A-D170-4128-8B9C-08EB5C4C86C6}"/>
              </a:ext>
            </a:extLst>
          </p:cNvPr>
          <p:cNvSpPr/>
          <p:nvPr userDrawn="1"/>
        </p:nvSpPr>
        <p:spPr>
          <a:xfrm flipH="1" flipV="1">
            <a:off x="5494092" y="6379925"/>
            <a:ext cx="6697907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2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4cGjHOwKP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18864" y="2003120"/>
            <a:ext cx="6588551" cy="864675"/>
          </a:xfrm>
        </p:spPr>
        <p:txBody>
          <a:bodyPr>
            <a:noAutofit/>
          </a:bodyPr>
          <a:lstStyle/>
          <a:p>
            <a:pPr algn="r"/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주제 탐색 </a:t>
            </a:r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1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64205" y="3029717"/>
            <a:ext cx="2843210" cy="284612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발표 일시 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: 2018. 01. 25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cxnSp>
        <p:nvCxnSpPr>
          <p:cNvPr id="24" name="구부러진 연결선 23"/>
          <p:cNvCxnSpPr>
            <a:cxnSpLocks/>
          </p:cNvCxnSpPr>
          <p:nvPr/>
        </p:nvCxnSpPr>
        <p:spPr>
          <a:xfrm>
            <a:off x="4647415" y="1986836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>
            <a:cxnSpLocks/>
          </p:cNvCxnSpPr>
          <p:nvPr/>
        </p:nvCxnSpPr>
        <p:spPr>
          <a:xfrm>
            <a:off x="4647415" y="3428614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7024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7564205" y="3696276"/>
            <a:ext cx="2843210" cy="1011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12146304 </a:t>
            </a:r>
            <a:r>
              <a:rPr lang="ko-KR" altLang="en-US" sz="1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김성제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14146307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김준성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14146311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박소영</a:t>
            </a:r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1 : </a:t>
            </a:r>
            <a:r>
              <a:rPr lang="ko-KR" altLang="en-US" dirty="0"/>
              <a:t>모두의 </a:t>
            </a:r>
            <a:r>
              <a:rPr lang="en-US" altLang="ko-KR" dirty="0"/>
              <a:t>TV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집단 지성을 이용한 배리어 프리 콘텐츠 제작 플랫폼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1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EA28B1-EA9B-4FF5-AEEF-BF88F766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10" y="1679020"/>
            <a:ext cx="4620181" cy="744362"/>
          </a:xfrm>
          <a:prstGeom prst="rect">
            <a:avLst/>
          </a:prstGeom>
        </p:spPr>
      </p:pic>
      <p:pic>
        <p:nvPicPr>
          <p:cNvPr id="1026" name="Picture 2" descr="인사이트">
            <a:extLst>
              <a:ext uri="{FF2B5EF4-FFF2-40B4-BE49-F238E27FC236}">
                <a16:creationId xmlns:a16="http://schemas.microsoft.com/office/drawing/2014/main" id="{D1C5383A-7AF2-489C-9BFD-500CE3EC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10" y="2481500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95D64A-E5D5-4AA8-A980-AA5B4BEB4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679" b="48958"/>
          <a:stretch/>
        </p:blipFill>
        <p:spPr>
          <a:xfrm>
            <a:off x="8239701" y="1492623"/>
            <a:ext cx="3458962" cy="1067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6E7F36-4B7E-4F45-90DA-172C23ADE2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25" b="63679"/>
          <a:stretch/>
        </p:blipFill>
        <p:spPr>
          <a:xfrm>
            <a:off x="8239702" y="4828221"/>
            <a:ext cx="3458962" cy="14632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D38577-5B81-4CCF-8492-0FA84926FC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976" b="8939"/>
          <a:stretch/>
        </p:blipFill>
        <p:spPr>
          <a:xfrm>
            <a:off x="8239702" y="2547695"/>
            <a:ext cx="3458961" cy="22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7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1 : </a:t>
            </a:r>
            <a:r>
              <a:rPr lang="ko-KR" altLang="en-US" dirty="0"/>
              <a:t>모두의 </a:t>
            </a:r>
            <a:r>
              <a:rPr lang="en-US" altLang="ko-KR" dirty="0"/>
              <a:t>TV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집단 지성을 이용한 배리어 프리 콘텐츠 제작 플랫폼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1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2A2A5E-2966-4B40-9ABC-8CAA724D0739}"/>
              </a:ext>
            </a:extLst>
          </p:cNvPr>
          <p:cNvSpPr txBox="1"/>
          <p:nvPr/>
        </p:nvSpPr>
        <p:spPr>
          <a:xfrm>
            <a:off x="717903" y="4777053"/>
            <a:ext cx="11119239" cy="10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더 생각해야 할 문제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수요가 적은 분야 </a:t>
            </a:r>
            <a:r>
              <a:rPr lang="en-US" altLang="ko-KR" dirty="0"/>
              <a:t>-&gt; </a:t>
            </a:r>
            <a:r>
              <a:rPr lang="ko-KR" altLang="en-US" dirty="0"/>
              <a:t>사용자들이 어디서</a:t>
            </a:r>
            <a:r>
              <a:rPr lang="en-US" altLang="ko-KR" dirty="0"/>
              <a:t>,</a:t>
            </a:r>
            <a:r>
              <a:rPr lang="ko-KR" altLang="en-US" dirty="0"/>
              <a:t> 어떻게 자막 제작에 참여하게 할 것인가</a:t>
            </a:r>
            <a:r>
              <a:rPr lang="en-US" altLang="ko-KR" dirty="0"/>
              <a:t>?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스카이라이프의</a:t>
            </a:r>
            <a:r>
              <a:rPr lang="ko-KR" altLang="en-US" dirty="0"/>
              <a:t> 수익 모델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04FB8-C8B9-4830-B65D-87ABEC2F18FC}"/>
              </a:ext>
            </a:extLst>
          </p:cNvPr>
          <p:cNvSpPr txBox="1"/>
          <p:nvPr/>
        </p:nvSpPr>
        <p:spPr>
          <a:xfrm>
            <a:off x="717903" y="1755042"/>
            <a:ext cx="1111923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번역 플랫폼 벤치마킹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F3F553D-9545-4E8E-9E24-E31C4553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03" y="2075436"/>
            <a:ext cx="5943133" cy="23626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A8DBA7-97ED-4C0C-9346-78E29AA5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9" y="2543516"/>
            <a:ext cx="5574626" cy="506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546972-F5C7-4D7F-A810-2F76EC40E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19" y="3109259"/>
            <a:ext cx="5700380" cy="50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5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FAC97C-AEFF-4EC8-8B50-ADAEDB339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23" y="1433037"/>
            <a:ext cx="8709354" cy="43734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0DCC82-01E3-4CB9-8B3B-02288D9F680B}"/>
              </a:ext>
            </a:extLst>
          </p:cNvPr>
          <p:cNvSpPr txBox="1"/>
          <p:nvPr/>
        </p:nvSpPr>
        <p:spPr>
          <a:xfrm>
            <a:off x="358219" y="1248371"/>
            <a:ext cx="138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현상</a:t>
            </a:r>
          </a:p>
        </p:txBody>
      </p:sp>
    </p:spTree>
    <p:extLst>
      <p:ext uri="{BB962C8B-B14F-4D97-AF65-F5344CB8AC3E}">
        <p14:creationId xmlns:p14="http://schemas.microsoft.com/office/powerpoint/2010/main" val="28525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40A8E-5964-4253-B4AC-BB526B19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F5E43-4478-4D40-97D9-6E45C49F9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508" y="1915271"/>
            <a:ext cx="781498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패턴</a:t>
            </a:r>
            <a:r>
              <a:rPr lang="en-US" altLang="ko-KR" dirty="0"/>
              <a:t>: </a:t>
            </a:r>
            <a:r>
              <a:rPr lang="ko-KR" altLang="en-US" dirty="0"/>
              <a:t>축구경기 전</a:t>
            </a:r>
            <a:r>
              <a:rPr lang="en-US" altLang="ko-KR" dirty="0"/>
              <a:t>, </a:t>
            </a:r>
            <a:r>
              <a:rPr lang="ko-KR" altLang="en-US" dirty="0"/>
              <a:t>사람들은</a:t>
            </a:r>
            <a:r>
              <a:rPr lang="en-US" altLang="ko-KR" dirty="0"/>
              <a:t> </a:t>
            </a:r>
            <a:r>
              <a:rPr lang="ko-KR" altLang="en-US" dirty="0"/>
              <a:t>치킨을 주문한다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1AE5851-94BB-438C-BCB8-93F670D451B6}"/>
              </a:ext>
            </a:extLst>
          </p:cNvPr>
          <p:cNvSpPr/>
          <p:nvPr/>
        </p:nvSpPr>
        <p:spPr>
          <a:xfrm rot="5400000">
            <a:off x="5309876" y="3171264"/>
            <a:ext cx="1572248" cy="51547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78834-B6AF-42B5-8C58-7F6D773CC084}"/>
              </a:ext>
            </a:extLst>
          </p:cNvPr>
          <p:cNvSpPr txBox="1"/>
          <p:nvPr/>
        </p:nvSpPr>
        <p:spPr>
          <a:xfrm>
            <a:off x="876299" y="4565493"/>
            <a:ext cx="104394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축구경기 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30</a:t>
            </a: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 전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치킨을 바로 주문할 수 있는 광고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8B790-49B8-45DB-950E-C1299F008163}"/>
              </a:ext>
            </a:extLst>
          </p:cNvPr>
          <p:cNvSpPr txBox="1"/>
          <p:nvPr/>
        </p:nvSpPr>
        <p:spPr>
          <a:xfrm>
            <a:off x="358219" y="1248371"/>
            <a:ext cx="138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생각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61B1E-01E5-4FE9-85EC-BE95106B8A88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42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F5E43-4478-4D40-97D9-6E45C49F9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029" y="1825624"/>
            <a:ext cx="6587939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사용자의 시청패턴</a:t>
            </a:r>
            <a:r>
              <a:rPr lang="en-US" altLang="ko-KR" dirty="0"/>
              <a:t>, </a:t>
            </a:r>
            <a:r>
              <a:rPr lang="ko-KR" altLang="en-US" dirty="0"/>
              <a:t>관심사</a:t>
            </a:r>
            <a:r>
              <a:rPr lang="en-US" altLang="ko-KR" dirty="0"/>
              <a:t>, </a:t>
            </a:r>
            <a:r>
              <a:rPr lang="ko-KR" altLang="en-US" dirty="0"/>
              <a:t>연령대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1AE5851-94BB-438C-BCB8-93F670D451B6}"/>
              </a:ext>
            </a:extLst>
          </p:cNvPr>
          <p:cNvSpPr/>
          <p:nvPr/>
        </p:nvSpPr>
        <p:spPr>
          <a:xfrm rot="5400000">
            <a:off x="5172633" y="3260117"/>
            <a:ext cx="1846729" cy="61856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78834-B6AF-42B5-8C58-7F6D773CC084}"/>
              </a:ext>
            </a:extLst>
          </p:cNvPr>
          <p:cNvSpPr txBox="1"/>
          <p:nvPr/>
        </p:nvSpPr>
        <p:spPr>
          <a:xfrm>
            <a:off x="4492904" y="4809908"/>
            <a:ext cx="32061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사용자를 위한 광고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AC922-E3C5-47A6-B677-B03444C00581}"/>
              </a:ext>
            </a:extLst>
          </p:cNvPr>
          <p:cNvSpPr txBox="1"/>
          <p:nvPr/>
        </p:nvSpPr>
        <p:spPr>
          <a:xfrm>
            <a:off x="358219" y="1248371"/>
            <a:ext cx="138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확장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B871E-39CE-4EF5-B541-F9581B19006F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E713967-BF8B-41D0-8CF8-BA7B9317852D}"/>
              </a:ext>
            </a:extLst>
          </p:cNvPr>
          <p:cNvSpPr txBox="1">
            <a:spLocks/>
          </p:cNvSpPr>
          <p:nvPr/>
        </p:nvSpPr>
        <p:spPr>
          <a:xfrm>
            <a:off x="358219" y="19932"/>
            <a:ext cx="11833781" cy="1011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en-US" altLang="ko-KR" dirty="0"/>
              <a:t>3.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86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DAC922-E3C5-47A6-B677-B03444C00581}"/>
              </a:ext>
            </a:extLst>
          </p:cNvPr>
          <p:cNvSpPr txBox="1"/>
          <p:nvPr/>
        </p:nvSpPr>
        <p:spPr>
          <a:xfrm>
            <a:off x="358219" y="1248371"/>
            <a:ext cx="138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확장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 descr="벽, 사람, 실내, 병이(가) 표시된 사진&#10;&#10;매우 높은 신뢰도로 생성된 설명">
            <a:extLst>
              <a:ext uri="{FF2B5EF4-FFF2-40B4-BE49-F238E27FC236}">
                <a16:creationId xmlns:a16="http://schemas.microsoft.com/office/drawing/2014/main" id="{458EAD45-C95A-427F-995B-2153C2C17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35" y="2491057"/>
            <a:ext cx="3267749" cy="32677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F813FD-52DB-449D-BF18-BC25CFAB51F0}"/>
              </a:ext>
            </a:extLst>
          </p:cNvPr>
          <p:cNvSpPr txBox="1"/>
          <p:nvPr/>
        </p:nvSpPr>
        <p:spPr>
          <a:xfrm>
            <a:off x="642274" y="1854691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Ex1) </a:t>
            </a:r>
            <a:r>
              <a:rPr lang="ko-KR" altLang="en-US" dirty="0"/>
              <a:t>뷰티</a:t>
            </a:r>
          </a:p>
        </p:txBody>
      </p:sp>
      <p:pic>
        <p:nvPicPr>
          <p:cNvPr id="18" name="그림 17" descr="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44BF171C-28E4-450E-8C83-3E04CE125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06" y="2861120"/>
            <a:ext cx="3787028" cy="2527621"/>
          </a:xfrm>
          <a:prstGeom prst="rect">
            <a:avLst/>
          </a:prstGeom>
        </p:spPr>
      </p:pic>
      <p:pic>
        <p:nvPicPr>
          <p:cNvPr id="20" name="그림 19" descr="의류이(가) 표시된 사진&#10;&#10;매우 높은 신뢰도로 생성된 설명">
            <a:extLst>
              <a:ext uri="{FF2B5EF4-FFF2-40B4-BE49-F238E27FC236}">
                <a16:creationId xmlns:a16="http://schemas.microsoft.com/office/drawing/2014/main" id="{D2BB56D0-EB01-42BA-ACE7-8E31BFA80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6" y="2852059"/>
            <a:ext cx="3849789" cy="250949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BDA07D5F-D51C-4797-A820-96EBFBA5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</p:spPr>
        <p:txBody>
          <a:bodyPr/>
          <a:lstStyle/>
          <a:p>
            <a:r>
              <a:rPr lang="en-US" altLang="ko-KR" dirty="0"/>
              <a:t>3.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4F74C-05AB-4831-8279-4652AF79FFB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6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DAC922-E3C5-47A6-B677-B03444C00581}"/>
              </a:ext>
            </a:extLst>
          </p:cNvPr>
          <p:cNvSpPr txBox="1"/>
          <p:nvPr/>
        </p:nvSpPr>
        <p:spPr>
          <a:xfrm>
            <a:off x="358219" y="1248371"/>
            <a:ext cx="138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확장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432B3B-019D-4325-A39C-99A53FDF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13" y="2388707"/>
            <a:ext cx="5499882" cy="3097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F813FD-52DB-449D-BF18-BC25CFAB51F0}"/>
              </a:ext>
            </a:extLst>
          </p:cNvPr>
          <p:cNvSpPr txBox="1"/>
          <p:nvPr/>
        </p:nvSpPr>
        <p:spPr>
          <a:xfrm>
            <a:off x="642274" y="1854691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Ex2) </a:t>
            </a:r>
            <a:r>
              <a:rPr lang="ko-KR" altLang="en-US" dirty="0"/>
              <a:t>음식</a:t>
            </a:r>
          </a:p>
        </p:txBody>
      </p:sp>
      <p:pic>
        <p:nvPicPr>
          <p:cNvPr id="4" name="그림 3" descr="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C9428CB9-ABAC-4161-991F-9D8A7DCFC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6" y="2388708"/>
            <a:ext cx="5513323" cy="309769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8CEF971-BC65-4027-A775-7F1AEB33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</p:spPr>
        <p:txBody>
          <a:bodyPr/>
          <a:lstStyle/>
          <a:p>
            <a:r>
              <a:rPr lang="en-US" altLang="ko-KR" dirty="0"/>
              <a:t>3.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7C0C5-9B23-42C8-961B-5AE6366FCD78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4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DAC922-E3C5-47A6-B677-B03444C00581}"/>
              </a:ext>
            </a:extLst>
          </p:cNvPr>
          <p:cNvSpPr txBox="1"/>
          <p:nvPr/>
        </p:nvSpPr>
        <p:spPr>
          <a:xfrm>
            <a:off x="358219" y="1248371"/>
            <a:ext cx="138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확장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97869946-F962-4498-8101-5FF3EA5BA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2" t="21529" r="-1221" b="28219"/>
          <a:stretch/>
        </p:blipFill>
        <p:spPr>
          <a:xfrm>
            <a:off x="9881790" y="2581199"/>
            <a:ext cx="2129703" cy="26387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CD264C-1A51-4DB2-8375-D57339DC3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6" b="5439"/>
          <a:stretch/>
        </p:blipFill>
        <p:spPr>
          <a:xfrm>
            <a:off x="7707999" y="2581199"/>
            <a:ext cx="2173791" cy="2638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F813FD-52DB-449D-BF18-BC25CFAB51F0}"/>
              </a:ext>
            </a:extLst>
          </p:cNvPr>
          <p:cNvSpPr txBox="1"/>
          <p:nvPr/>
        </p:nvSpPr>
        <p:spPr>
          <a:xfrm>
            <a:off x="642274" y="1854691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Ex3) </a:t>
            </a:r>
            <a:r>
              <a:rPr lang="ko-KR" altLang="en-US" dirty="0"/>
              <a:t>의류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073636-F51D-4779-AA06-7B02C157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60" y="2461011"/>
            <a:ext cx="3493349" cy="28791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994CA2-8B0D-4D7A-B128-8BA125A8A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385" y="2498021"/>
            <a:ext cx="3233738" cy="2805113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79F8333D-16F3-4125-B47A-370E3FD8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</p:spPr>
        <p:txBody>
          <a:bodyPr/>
          <a:lstStyle/>
          <a:p>
            <a:r>
              <a:rPr lang="en-US" altLang="ko-KR" dirty="0"/>
              <a:t>3.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898D4-2C5D-4842-9DC9-2DFD18A87169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620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6A55E0-725D-43D8-B365-069368DD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9" y="1740931"/>
            <a:ext cx="7566046" cy="3637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E5982F-E18B-4D3F-8993-261A607F5D30}"/>
              </a:ext>
            </a:extLst>
          </p:cNvPr>
          <p:cNvSpPr txBox="1"/>
          <p:nvPr/>
        </p:nvSpPr>
        <p:spPr>
          <a:xfrm>
            <a:off x="8379957" y="1907488"/>
            <a:ext cx="3191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사용자의 시청 패턴 데이터</a:t>
            </a:r>
            <a:endParaRPr lang="en-US" altLang="ko-KR" dirty="0"/>
          </a:p>
          <a:p>
            <a:r>
              <a:rPr lang="en-US" altLang="ko-KR" dirty="0"/>
              <a:t>		by. </a:t>
            </a:r>
            <a:r>
              <a:rPr lang="ko-KR" altLang="en-US" dirty="0"/>
              <a:t>이지형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4FE5AC-26AF-44FC-9141-1ECCA16D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584" y="3679801"/>
            <a:ext cx="3536180" cy="16990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A5AE88-AA7A-41E3-8E2B-C3E66DC38895}"/>
              </a:ext>
            </a:extLst>
          </p:cNvPr>
          <p:cNvSpPr txBox="1"/>
          <p:nvPr/>
        </p:nvSpPr>
        <p:spPr>
          <a:xfrm>
            <a:off x="8379957" y="2932144"/>
            <a:ext cx="314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방송에 대한 텍스트 마이닝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3A26DAE-3590-47B2-B484-EE7CDE2D9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</p:spPr>
        <p:txBody>
          <a:bodyPr/>
          <a:lstStyle/>
          <a:p>
            <a:r>
              <a:rPr lang="en-US" altLang="ko-KR" dirty="0"/>
              <a:t>3.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E3EC0-3523-43EC-9E8F-0AE044068F8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969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0F32B97-B8A4-44A0-88E8-05E786084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9" y="2229649"/>
            <a:ext cx="5878749" cy="239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81D765-4E3C-48A0-A8C2-FDE2BD919072}"/>
              </a:ext>
            </a:extLst>
          </p:cNvPr>
          <p:cNvSpPr txBox="1"/>
          <p:nvPr/>
        </p:nvSpPr>
        <p:spPr>
          <a:xfrm>
            <a:off x="358219" y="5005653"/>
            <a:ext cx="560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유튜브</a:t>
            </a:r>
            <a:r>
              <a:rPr lang="en-US" altLang="ko-KR" sz="2800" dirty="0"/>
              <a:t> </a:t>
            </a:r>
            <a:r>
              <a:rPr lang="ko-KR" altLang="en-US" sz="2800" dirty="0"/>
              <a:t>오버레이 광고</a:t>
            </a:r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FF1AABDD-EE39-4C9E-93EF-165062DF79E7}"/>
              </a:ext>
            </a:extLst>
          </p:cNvPr>
          <p:cNvSpPr/>
          <p:nvPr/>
        </p:nvSpPr>
        <p:spPr>
          <a:xfrm>
            <a:off x="6769921" y="2864222"/>
            <a:ext cx="1129553" cy="1129553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BE1E11-05E7-420C-9E73-6D6B4C334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27" y="1838885"/>
            <a:ext cx="28575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0B8328-9BD4-420E-A2C7-491DEBD2DAA1}"/>
              </a:ext>
            </a:extLst>
          </p:cNvPr>
          <p:cNvSpPr txBox="1"/>
          <p:nvPr/>
        </p:nvSpPr>
        <p:spPr>
          <a:xfrm>
            <a:off x="9076580" y="5005653"/>
            <a:ext cx="156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/>
              <a:t>QR </a:t>
            </a:r>
            <a:r>
              <a:rPr lang="ko-KR" altLang="en-US" sz="2800" dirty="0"/>
              <a:t>코드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4911A6F-C187-41B0-99BB-C3A7F5AA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</p:spPr>
        <p:txBody>
          <a:bodyPr/>
          <a:lstStyle/>
          <a:p>
            <a:r>
              <a:rPr lang="en-US" altLang="ko-KR" dirty="0"/>
              <a:t>3.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EA83E-E2EC-4CD0-9E0E-12A595D716FB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13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3F38-7A5B-4E21-8334-FDE81453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D9A6B-481E-4A5D-8A74-BF84D9204930}"/>
              </a:ext>
            </a:extLst>
          </p:cNvPr>
          <p:cNvSpPr txBox="1"/>
          <p:nvPr/>
        </p:nvSpPr>
        <p:spPr>
          <a:xfrm>
            <a:off x="1611983" y="1074652"/>
            <a:ext cx="87480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/>
              <a:t>Brainstorming</a:t>
            </a:r>
          </a:p>
          <a:p>
            <a:pPr>
              <a:lnSpc>
                <a:spcPct val="200000"/>
              </a:lnSpc>
            </a:pPr>
            <a:r>
              <a:rPr lang="en-US" altLang="ko-KR" sz="3200" b="1" dirty="0"/>
              <a:t>IDEA 1 :</a:t>
            </a:r>
            <a:r>
              <a:rPr lang="ko-KR" altLang="en-US" sz="3200" b="1" dirty="0"/>
              <a:t> 모두의 </a:t>
            </a:r>
            <a:r>
              <a:rPr lang="en-US" altLang="ko-KR" sz="3200" b="1" dirty="0"/>
              <a:t>TV </a:t>
            </a:r>
          </a:p>
          <a:p>
            <a:pPr>
              <a:lnSpc>
                <a:spcPct val="200000"/>
              </a:lnSpc>
            </a:pPr>
            <a:r>
              <a:rPr lang="en-US" altLang="ko-KR" sz="3200" b="1" dirty="0"/>
              <a:t>IDEA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2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치킨 드실</a:t>
            </a:r>
            <a:r>
              <a:rPr lang="en-US" altLang="ko-KR" sz="3200" b="1" dirty="0"/>
              <a:t>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1F9A5-9DD7-446F-8051-F5E653EF6C93}"/>
              </a:ext>
            </a:extLst>
          </p:cNvPr>
          <p:cNvSpPr txBox="1"/>
          <p:nvPr/>
        </p:nvSpPr>
        <p:spPr>
          <a:xfrm>
            <a:off x="1040479" y="1334423"/>
            <a:ext cx="479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74396-572E-4958-9E9D-CA4A2DED5433}"/>
              </a:ext>
            </a:extLst>
          </p:cNvPr>
          <p:cNvSpPr txBox="1"/>
          <p:nvPr/>
        </p:nvSpPr>
        <p:spPr>
          <a:xfrm>
            <a:off x="1040479" y="2302080"/>
            <a:ext cx="479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6E1B3-7D82-460E-863B-13B7F20E4A06}"/>
              </a:ext>
            </a:extLst>
          </p:cNvPr>
          <p:cNvSpPr txBox="1"/>
          <p:nvPr/>
        </p:nvSpPr>
        <p:spPr>
          <a:xfrm>
            <a:off x="1040479" y="3269737"/>
            <a:ext cx="479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07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F61EBD-FAF6-40FC-9CA7-B6C6EE58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</p:spPr>
        <p:txBody>
          <a:bodyPr/>
          <a:lstStyle/>
          <a:p>
            <a:r>
              <a:rPr lang="en-US" altLang="ko-KR" dirty="0"/>
              <a:t>3.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092BE-A80A-4E39-826E-8A357510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3" y="1685762"/>
            <a:ext cx="4280794" cy="2918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BC23E-107D-4440-B9A8-B9A44CF16CBD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90E9B-6B6F-4405-8A5D-98C7439EA7CD}"/>
              </a:ext>
            </a:extLst>
          </p:cNvPr>
          <p:cNvSpPr txBox="1"/>
          <p:nvPr/>
        </p:nvSpPr>
        <p:spPr>
          <a:xfrm>
            <a:off x="661429" y="5078173"/>
            <a:ext cx="4701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1. TVING MALL</a:t>
            </a:r>
            <a:r>
              <a:rPr lang="ko-KR" altLang="en-US" sz="2000" dirty="0"/>
              <a:t>과 같은 자체 쇼핑몰 운영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BC8AB2-3943-4F89-830D-A307C0289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29"/>
          <a:stretch/>
        </p:blipFill>
        <p:spPr>
          <a:xfrm>
            <a:off x="6901815" y="1685762"/>
            <a:ext cx="4418232" cy="2918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D2FE65-3D33-444D-9B72-EA60ABA4DB2F}"/>
              </a:ext>
            </a:extLst>
          </p:cNvPr>
          <p:cNvSpPr txBox="1"/>
          <p:nvPr/>
        </p:nvSpPr>
        <p:spPr>
          <a:xfrm>
            <a:off x="6901815" y="5078173"/>
            <a:ext cx="462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2. </a:t>
            </a:r>
            <a:r>
              <a:rPr lang="ko-KR" altLang="en-US" sz="2000" dirty="0"/>
              <a:t>배달의 민족과 같은 거래 중개 플랫폼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5A61B8-D224-420E-ACA5-628678BD53C1}"/>
              </a:ext>
            </a:extLst>
          </p:cNvPr>
          <p:cNvCxnSpPr/>
          <p:nvPr/>
        </p:nvCxnSpPr>
        <p:spPr>
          <a:xfrm>
            <a:off x="6006352" y="1504264"/>
            <a:ext cx="0" cy="4500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88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18864" y="2003120"/>
            <a:ext cx="6588551" cy="864675"/>
          </a:xfrm>
        </p:spPr>
        <p:txBody>
          <a:bodyPr>
            <a:noAutofit/>
          </a:bodyPr>
          <a:lstStyle/>
          <a:p>
            <a:pPr algn="r"/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감사합니다</a:t>
            </a:r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.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cxnSp>
        <p:nvCxnSpPr>
          <p:cNvPr id="24" name="구부러진 연결선 23"/>
          <p:cNvCxnSpPr>
            <a:cxnSpLocks/>
          </p:cNvCxnSpPr>
          <p:nvPr/>
        </p:nvCxnSpPr>
        <p:spPr>
          <a:xfrm>
            <a:off x="4647415" y="1986836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>
            <a:cxnSpLocks/>
          </p:cNvCxnSpPr>
          <p:nvPr/>
        </p:nvCxnSpPr>
        <p:spPr>
          <a:xfrm>
            <a:off x="4647415" y="3428614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7024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17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D1C9A8EE-221E-4E70-8B60-01AC1D3A4C5D}"/>
              </a:ext>
            </a:extLst>
          </p:cNvPr>
          <p:cNvSpPr/>
          <p:nvPr/>
        </p:nvSpPr>
        <p:spPr>
          <a:xfrm>
            <a:off x="3083082" y="2339875"/>
            <a:ext cx="1291272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732D5E9-C925-40B4-8604-5AFA0E3E3DDE}"/>
              </a:ext>
            </a:extLst>
          </p:cNvPr>
          <p:cNvSpPr/>
          <p:nvPr/>
        </p:nvSpPr>
        <p:spPr>
          <a:xfrm>
            <a:off x="5450363" y="1762125"/>
            <a:ext cx="1291272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B4F31B9-A53B-4EFE-95ED-398526723D1F}"/>
              </a:ext>
            </a:extLst>
          </p:cNvPr>
          <p:cNvSpPr/>
          <p:nvPr/>
        </p:nvSpPr>
        <p:spPr>
          <a:xfrm>
            <a:off x="7623653" y="2318655"/>
            <a:ext cx="1291272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4099EA4-BC00-4896-8C00-76ACAB568469}"/>
              </a:ext>
            </a:extLst>
          </p:cNvPr>
          <p:cNvSpPr/>
          <p:nvPr/>
        </p:nvSpPr>
        <p:spPr>
          <a:xfrm>
            <a:off x="7288372" y="4432582"/>
            <a:ext cx="1291272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45F2390-E47F-4DE2-8B2C-D79892A6C59D}"/>
              </a:ext>
            </a:extLst>
          </p:cNvPr>
          <p:cNvSpPr/>
          <p:nvPr/>
        </p:nvSpPr>
        <p:spPr>
          <a:xfrm>
            <a:off x="3703793" y="4434292"/>
            <a:ext cx="1291272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873E2A0-75C9-41DD-98F9-04835097A289}"/>
              </a:ext>
            </a:extLst>
          </p:cNvPr>
          <p:cNvSpPr/>
          <p:nvPr/>
        </p:nvSpPr>
        <p:spPr>
          <a:xfrm>
            <a:off x="9071084" y="5367100"/>
            <a:ext cx="1291272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63FE6A-45EF-478A-8140-B0FD31AF7B48}"/>
              </a:ext>
            </a:extLst>
          </p:cNvPr>
          <p:cNvSpPr/>
          <p:nvPr/>
        </p:nvSpPr>
        <p:spPr>
          <a:xfrm>
            <a:off x="9716720" y="1409902"/>
            <a:ext cx="1291272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05FEF1E-0228-42BD-BAF6-91F4DF716465}"/>
              </a:ext>
            </a:extLst>
          </p:cNvPr>
          <p:cNvSpPr/>
          <p:nvPr/>
        </p:nvSpPr>
        <p:spPr>
          <a:xfrm>
            <a:off x="301409" y="3993199"/>
            <a:ext cx="1291272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</p:spPr>
        <p:txBody>
          <a:bodyPr/>
          <a:lstStyle/>
          <a:p>
            <a:r>
              <a:rPr lang="en-US" altLang="ko-KR" dirty="0"/>
              <a:t>1. Brainstorming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Brainstorming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C1D024-8A7E-4A3B-92A7-538FE6E389BB}"/>
              </a:ext>
            </a:extLst>
          </p:cNvPr>
          <p:cNvSpPr/>
          <p:nvPr/>
        </p:nvSpPr>
        <p:spPr>
          <a:xfrm>
            <a:off x="4723081" y="3122278"/>
            <a:ext cx="2577626" cy="1013776"/>
          </a:xfrm>
          <a:prstGeom prst="ellips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68B0D-4BF4-4CAC-B6F7-FEAEDBC94AEB}"/>
              </a:ext>
            </a:extLst>
          </p:cNvPr>
          <p:cNvSpPr txBox="1"/>
          <p:nvPr/>
        </p:nvSpPr>
        <p:spPr>
          <a:xfrm>
            <a:off x="4695982" y="3269059"/>
            <a:ext cx="276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방송 사업 트랜드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&amp; KT </a:t>
            </a:r>
            <a:r>
              <a:rPr lang="en-US" altLang="ko-KR" sz="2400" b="1" dirty="0" err="1"/>
              <a:t>Skylife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A76FB-D8DA-42C7-BED5-612753651405}"/>
              </a:ext>
            </a:extLst>
          </p:cNvPr>
          <p:cNvSpPr txBox="1"/>
          <p:nvPr/>
        </p:nvSpPr>
        <p:spPr>
          <a:xfrm>
            <a:off x="4714239" y="1939765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UHD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3AB16-4723-45C7-9C92-207BC1CB9941}"/>
              </a:ext>
            </a:extLst>
          </p:cNvPr>
          <p:cNvSpPr txBox="1"/>
          <p:nvPr/>
        </p:nvSpPr>
        <p:spPr>
          <a:xfrm>
            <a:off x="6887529" y="2518710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OTT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38324-CFDF-4E17-AA61-E18ABDD54665}"/>
              </a:ext>
            </a:extLst>
          </p:cNvPr>
          <p:cNvSpPr txBox="1"/>
          <p:nvPr/>
        </p:nvSpPr>
        <p:spPr>
          <a:xfrm>
            <a:off x="8980596" y="1592287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Telebee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5F22E-AC1A-478F-9AFA-FE8189129CE2}"/>
              </a:ext>
            </a:extLst>
          </p:cNvPr>
          <p:cNvSpPr txBox="1"/>
          <p:nvPr/>
        </p:nvSpPr>
        <p:spPr>
          <a:xfrm>
            <a:off x="6552248" y="4661412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모바일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47DBA-7C47-44D4-BEFC-E41DB00B8029}"/>
              </a:ext>
            </a:extLst>
          </p:cNvPr>
          <p:cNvSpPr txBox="1"/>
          <p:nvPr/>
        </p:nvSpPr>
        <p:spPr>
          <a:xfrm>
            <a:off x="2987991" y="4636651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광고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D6C42-DA7B-4286-BC20-04E4C169C2B9}"/>
              </a:ext>
            </a:extLst>
          </p:cNvPr>
          <p:cNvSpPr txBox="1"/>
          <p:nvPr/>
        </p:nvSpPr>
        <p:spPr>
          <a:xfrm>
            <a:off x="2346958" y="2522435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콘텐츠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DF7DA-00E8-4AFD-AA9C-B1631D4661D7}"/>
              </a:ext>
            </a:extLst>
          </p:cNvPr>
          <p:cNvSpPr txBox="1"/>
          <p:nvPr/>
        </p:nvSpPr>
        <p:spPr>
          <a:xfrm>
            <a:off x="-444878" y="4177471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키즈</a:t>
            </a:r>
            <a:r>
              <a:rPr lang="ko-KR" altLang="en-US" sz="20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1CA63F-B29B-4A30-A7E6-DFBA539B5247}"/>
              </a:ext>
            </a:extLst>
          </p:cNvPr>
          <p:cNvSpPr txBox="1"/>
          <p:nvPr/>
        </p:nvSpPr>
        <p:spPr>
          <a:xfrm>
            <a:off x="8334960" y="5567155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N-Screen</a:t>
            </a:r>
            <a:endParaRPr lang="ko-KR" altLang="en-US" sz="20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C03C897-6474-411B-9D30-6E567ACB7B34}"/>
              </a:ext>
            </a:extLst>
          </p:cNvPr>
          <p:cNvCxnSpPr>
            <a:cxnSpLocks/>
            <a:stCxn id="11" idx="0"/>
            <a:endCxn id="22" idx="4"/>
          </p:cNvCxnSpPr>
          <p:nvPr/>
        </p:nvCxnSpPr>
        <p:spPr>
          <a:xfrm flipV="1">
            <a:off x="6011894" y="2562345"/>
            <a:ext cx="84105" cy="5599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48C0F35-2D40-42BE-94F4-BD2D849135F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6923222" y="2958006"/>
            <a:ext cx="788471" cy="31273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FDC05F-8053-4B2B-A7AE-C0D180CB86D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631372" y="3985641"/>
            <a:ext cx="846102" cy="56413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C8457EA-3E8F-466E-98D3-F24DB876F815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805963" y="4023086"/>
            <a:ext cx="660116" cy="52839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458F02-7497-4DD0-A17D-EFA802915D1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302369" y="2972531"/>
            <a:ext cx="798197" cy="29821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B2E8E03-43A4-4C4E-BD48-5141465F1B42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8725823" y="1998861"/>
            <a:ext cx="1066622" cy="43698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8063113-D236-4E09-8564-F45FC9BD6922}"/>
              </a:ext>
            </a:extLst>
          </p:cNvPr>
          <p:cNvCxnSpPr>
            <a:endCxn id="26" idx="1"/>
          </p:cNvCxnSpPr>
          <p:nvPr/>
        </p:nvCxnSpPr>
        <p:spPr>
          <a:xfrm>
            <a:off x="8493760" y="5036761"/>
            <a:ext cx="766426" cy="44752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곱하기 기호 62">
            <a:extLst>
              <a:ext uri="{FF2B5EF4-FFF2-40B4-BE49-F238E27FC236}">
                <a16:creationId xmlns:a16="http://schemas.microsoft.com/office/drawing/2014/main" id="{2A9B8E41-D7D2-4B0D-B3F9-52CFCE0A4B08}"/>
              </a:ext>
            </a:extLst>
          </p:cNvPr>
          <p:cNvSpPr/>
          <p:nvPr/>
        </p:nvSpPr>
        <p:spPr>
          <a:xfrm>
            <a:off x="5526177" y="1067583"/>
            <a:ext cx="1066622" cy="1046524"/>
          </a:xfrm>
          <a:prstGeom prst="mathMultiply">
            <a:avLst>
              <a:gd name="adj1" fmla="val 108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곱하기 기호 63">
            <a:extLst>
              <a:ext uri="{FF2B5EF4-FFF2-40B4-BE49-F238E27FC236}">
                <a16:creationId xmlns:a16="http://schemas.microsoft.com/office/drawing/2014/main" id="{B11A0D66-ADF3-4A3E-92C7-26452A405084}"/>
              </a:ext>
            </a:extLst>
          </p:cNvPr>
          <p:cNvSpPr/>
          <p:nvPr/>
        </p:nvSpPr>
        <p:spPr>
          <a:xfrm>
            <a:off x="9228299" y="4827821"/>
            <a:ext cx="1066622" cy="1046524"/>
          </a:xfrm>
          <a:prstGeom prst="mathMultiply">
            <a:avLst>
              <a:gd name="adj1" fmla="val 108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곱하기 기호 64">
            <a:extLst>
              <a:ext uri="{FF2B5EF4-FFF2-40B4-BE49-F238E27FC236}">
                <a16:creationId xmlns:a16="http://schemas.microsoft.com/office/drawing/2014/main" id="{CB7940BB-AEF5-4BCF-924E-3D41EBAC7A0E}"/>
              </a:ext>
            </a:extLst>
          </p:cNvPr>
          <p:cNvSpPr/>
          <p:nvPr/>
        </p:nvSpPr>
        <p:spPr>
          <a:xfrm>
            <a:off x="9845042" y="1744502"/>
            <a:ext cx="1066622" cy="1046524"/>
          </a:xfrm>
          <a:prstGeom prst="mathMultiply">
            <a:avLst>
              <a:gd name="adj1" fmla="val 108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9E96FB8-0FA3-4303-AF4B-CC1608AA70E5}"/>
              </a:ext>
            </a:extLst>
          </p:cNvPr>
          <p:cNvSpPr/>
          <p:nvPr/>
        </p:nvSpPr>
        <p:spPr>
          <a:xfrm>
            <a:off x="1776722" y="1154819"/>
            <a:ext cx="1601627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0F8C853-A5B1-4C49-B5F2-D5E5E1B47A90}"/>
              </a:ext>
            </a:extLst>
          </p:cNvPr>
          <p:cNvSpPr txBox="1"/>
          <p:nvPr/>
        </p:nvSpPr>
        <p:spPr>
          <a:xfrm>
            <a:off x="1198918" y="1343819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콘텐츠 추천 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D87C37D-4E02-4924-8927-31EADF2F626E}"/>
              </a:ext>
            </a:extLst>
          </p:cNvPr>
          <p:cNvSpPr/>
          <p:nvPr/>
        </p:nvSpPr>
        <p:spPr>
          <a:xfrm>
            <a:off x="365175" y="2013258"/>
            <a:ext cx="1601627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0868F1-7364-412F-9DEC-AF501440F2E6}"/>
              </a:ext>
            </a:extLst>
          </p:cNvPr>
          <p:cNvSpPr txBox="1"/>
          <p:nvPr/>
        </p:nvSpPr>
        <p:spPr>
          <a:xfrm>
            <a:off x="-212629" y="2202258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콘텐츠 제작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6447DA8-83DA-4F51-85D0-BBA9A9E65EBC}"/>
              </a:ext>
            </a:extLst>
          </p:cNvPr>
          <p:cNvSpPr/>
          <p:nvPr/>
        </p:nvSpPr>
        <p:spPr>
          <a:xfrm>
            <a:off x="1334132" y="3068817"/>
            <a:ext cx="1601627" cy="80022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BE17AB-820C-45C2-AE9D-5497D94179A8}"/>
              </a:ext>
            </a:extLst>
          </p:cNvPr>
          <p:cNvSpPr txBox="1"/>
          <p:nvPr/>
        </p:nvSpPr>
        <p:spPr>
          <a:xfrm>
            <a:off x="756328" y="3257817"/>
            <a:ext cx="276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콘텐츠 유치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78593D8-D47C-47B8-A272-7500874A3387}"/>
              </a:ext>
            </a:extLst>
          </p:cNvPr>
          <p:cNvCxnSpPr>
            <a:cxnSpLocks/>
          </p:cNvCxnSpPr>
          <p:nvPr/>
        </p:nvCxnSpPr>
        <p:spPr>
          <a:xfrm flipH="1" flipV="1">
            <a:off x="2898255" y="1955039"/>
            <a:ext cx="621595" cy="38483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41DA3CD-D187-4EC0-BD0B-71284C764E2B}"/>
              </a:ext>
            </a:extLst>
          </p:cNvPr>
          <p:cNvCxnSpPr/>
          <p:nvPr/>
        </p:nvCxnSpPr>
        <p:spPr>
          <a:xfrm flipH="1" flipV="1">
            <a:off x="1966802" y="2501189"/>
            <a:ext cx="1096707" cy="19604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2582247-A8F8-476E-9BBB-A24D36BC2CFD}"/>
              </a:ext>
            </a:extLst>
          </p:cNvPr>
          <p:cNvCxnSpPr>
            <a:stCxn id="21" idx="3"/>
            <a:endCxn id="81" idx="7"/>
          </p:cNvCxnSpPr>
          <p:nvPr/>
        </p:nvCxnSpPr>
        <p:spPr>
          <a:xfrm flipH="1">
            <a:off x="2701206" y="3022905"/>
            <a:ext cx="570978" cy="16310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7C409E1-1EA5-421D-9D30-3D22885A848B}"/>
              </a:ext>
            </a:extLst>
          </p:cNvPr>
          <p:cNvCxnSpPr/>
          <p:nvPr/>
        </p:nvCxnSpPr>
        <p:spPr>
          <a:xfrm flipH="1">
            <a:off x="1198918" y="3815353"/>
            <a:ext cx="577804" cy="2077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3" name="곱하기 기호 92">
            <a:extLst>
              <a:ext uri="{FF2B5EF4-FFF2-40B4-BE49-F238E27FC236}">
                <a16:creationId xmlns:a16="http://schemas.microsoft.com/office/drawing/2014/main" id="{6E8992A1-6735-44C8-BA1E-51065937BF21}"/>
              </a:ext>
            </a:extLst>
          </p:cNvPr>
          <p:cNvSpPr/>
          <p:nvPr/>
        </p:nvSpPr>
        <p:spPr>
          <a:xfrm>
            <a:off x="403571" y="3417585"/>
            <a:ext cx="1066622" cy="1046524"/>
          </a:xfrm>
          <a:prstGeom prst="mathMultiply">
            <a:avLst>
              <a:gd name="adj1" fmla="val 108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9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Brainstorming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Brainstorming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181EEB-2FB4-44D1-B6A1-59AF26A332D2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B39BB0-42BD-4CDB-B659-BC499BD05E84}"/>
              </a:ext>
            </a:extLst>
          </p:cNvPr>
          <p:cNvSpPr txBox="1"/>
          <p:nvPr/>
        </p:nvSpPr>
        <p:spPr>
          <a:xfrm>
            <a:off x="697584" y="1725105"/>
            <a:ext cx="11119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방송 광고 트랜드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광고는 방송</a:t>
            </a:r>
            <a:r>
              <a:rPr lang="en-US" altLang="ko-KR" dirty="0"/>
              <a:t> </a:t>
            </a:r>
            <a:r>
              <a:rPr lang="ko-KR" altLang="en-US" dirty="0"/>
              <a:t>사업의 수익 모델 중 하나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지상파 시청률 감소</a:t>
            </a:r>
            <a:r>
              <a:rPr lang="en-US" altLang="ko-KR" dirty="0"/>
              <a:t> -&gt; ATL </a:t>
            </a:r>
            <a:r>
              <a:rPr lang="ko-KR" altLang="en-US" dirty="0"/>
              <a:t>광고 감소</a:t>
            </a:r>
            <a:r>
              <a:rPr lang="en-US" altLang="ko-KR" dirty="0"/>
              <a:t>, PPL </a:t>
            </a:r>
            <a:r>
              <a:rPr lang="ko-KR" altLang="en-US" dirty="0"/>
              <a:t>광고 증가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콘텐츠의 제한 </a:t>
            </a:r>
            <a:r>
              <a:rPr lang="en-US" altLang="ko-KR" dirty="0"/>
              <a:t>-&gt; PPL</a:t>
            </a:r>
            <a:r>
              <a:rPr lang="ko-KR" altLang="en-US" dirty="0"/>
              <a:t> 광고의 한계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모바일과 </a:t>
            </a:r>
            <a:r>
              <a:rPr lang="en-US" altLang="ko-KR" dirty="0"/>
              <a:t>PC </a:t>
            </a:r>
            <a:r>
              <a:rPr lang="ko-KR" altLang="en-US" dirty="0"/>
              <a:t>중심의 디지털 동영상 광고 시장 확대 </a:t>
            </a:r>
            <a:r>
              <a:rPr lang="en-US" altLang="ko-KR" dirty="0"/>
              <a:t>-&gt; TV </a:t>
            </a:r>
            <a:r>
              <a:rPr lang="ko-KR" altLang="en-US" dirty="0"/>
              <a:t>광고의 한계</a:t>
            </a:r>
            <a:endParaRPr lang="en-US" altLang="ko-KR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8DA393B-53CF-49FC-A3FE-BA0178B33F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r="14728" b="53716"/>
          <a:stretch/>
        </p:blipFill>
        <p:spPr>
          <a:xfrm>
            <a:off x="2258139" y="3579631"/>
            <a:ext cx="8198486" cy="146582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F4D4F7B-971F-486D-8116-4AB67A37766C}"/>
              </a:ext>
            </a:extLst>
          </p:cNvPr>
          <p:cNvSpPr txBox="1"/>
          <p:nvPr/>
        </p:nvSpPr>
        <p:spPr>
          <a:xfrm>
            <a:off x="2863649" y="4044776"/>
            <a:ext cx="67395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이외에 광고 플랫폼을 확대할 수 있을까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15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Brainstorming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Brainstorming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181EEB-2FB4-44D1-B6A1-59AF26A332D2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E9C52-FD9B-4A19-AA74-52A1EC68C795}"/>
              </a:ext>
            </a:extLst>
          </p:cNvPr>
          <p:cNvSpPr txBox="1"/>
          <p:nvPr/>
        </p:nvSpPr>
        <p:spPr>
          <a:xfrm>
            <a:off x="715489" y="1713114"/>
            <a:ext cx="111192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콘텐츠 제작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Sky TV</a:t>
            </a:r>
            <a:r>
              <a:rPr lang="ko-KR" altLang="en-US" dirty="0"/>
              <a:t>에 </a:t>
            </a:r>
            <a:r>
              <a:rPr lang="en-US" altLang="ko-KR" dirty="0" err="1"/>
              <a:t>SkyDrama</a:t>
            </a:r>
            <a:r>
              <a:rPr lang="en-US" altLang="ko-KR" dirty="0"/>
              <a:t>, </a:t>
            </a:r>
            <a:r>
              <a:rPr lang="en-US" altLang="ko-KR" dirty="0" err="1"/>
              <a:t>SkySports</a:t>
            </a:r>
            <a:r>
              <a:rPr lang="en-US" altLang="ko-KR" dirty="0"/>
              <a:t>, </a:t>
            </a:r>
            <a:r>
              <a:rPr lang="en-US" altLang="ko-KR" dirty="0" err="1"/>
              <a:t>SkyTravel</a:t>
            </a:r>
            <a:r>
              <a:rPr lang="en-US" altLang="ko-KR" dirty="0"/>
              <a:t> </a:t>
            </a:r>
            <a:r>
              <a:rPr lang="ko-KR" altLang="en-US" dirty="0"/>
              <a:t>등의 테마 채널을 가짐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다른 방송사의 인기 콘텐츠와 자체 콘텐츠 방송 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CD24A-060A-4C9A-BF02-5E350351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9" y="2890852"/>
            <a:ext cx="6429977" cy="3071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1C09F6-962F-40F1-9722-E342FDA55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40" b="9440"/>
          <a:stretch/>
        </p:blipFill>
        <p:spPr>
          <a:xfrm>
            <a:off x="5365476" y="3214854"/>
            <a:ext cx="6543040" cy="29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6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Brainstorming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Brainstorming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181EEB-2FB4-44D1-B6A1-59AF26A332D2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B39BB0-42BD-4CDB-B659-BC499BD05E84}"/>
              </a:ext>
            </a:extLst>
          </p:cNvPr>
          <p:cNvSpPr txBox="1"/>
          <p:nvPr/>
        </p:nvSpPr>
        <p:spPr>
          <a:xfrm>
            <a:off x="697584" y="1725105"/>
            <a:ext cx="111192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콘텐츠 유치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키즈</a:t>
            </a:r>
            <a:r>
              <a:rPr lang="en-US" altLang="ko-KR" dirty="0"/>
              <a:t>/ </a:t>
            </a:r>
            <a:r>
              <a:rPr lang="ko-KR" altLang="en-US" dirty="0"/>
              <a:t>교육 콘텐츠 시장 성장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스카이라이프</a:t>
            </a:r>
            <a:r>
              <a:rPr lang="ko-KR" altLang="en-US" dirty="0"/>
              <a:t> </a:t>
            </a:r>
            <a:r>
              <a:rPr lang="ko-KR" altLang="en-US" dirty="0" err="1"/>
              <a:t>키즈</a:t>
            </a:r>
            <a:r>
              <a:rPr lang="ko-KR" altLang="en-US" dirty="0"/>
              <a:t> 콘텐츠 시장에 진출 </a:t>
            </a:r>
            <a:r>
              <a:rPr lang="en-US" altLang="ko-KR" dirty="0"/>
              <a:t>:</a:t>
            </a:r>
            <a:r>
              <a:rPr lang="ko-KR" altLang="en-US" dirty="0"/>
              <a:t> 유튜브 </a:t>
            </a:r>
            <a:r>
              <a:rPr lang="ko-KR" altLang="en-US" dirty="0" err="1"/>
              <a:t>키즈</a:t>
            </a:r>
            <a:r>
              <a:rPr lang="en-US" altLang="ko-KR" dirty="0"/>
              <a:t>, </a:t>
            </a:r>
            <a:r>
              <a:rPr lang="ko-KR" altLang="en-US" dirty="0" err="1"/>
              <a:t>핑크퐁</a:t>
            </a:r>
            <a:r>
              <a:rPr lang="ko-KR" altLang="en-US" dirty="0"/>
              <a:t> </a:t>
            </a:r>
            <a:r>
              <a:rPr lang="en-US" altLang="ko-KR" dirty="0"/>
              <a:t>TV </a:t>
            </a:r>
            <a:r>
              <a:rPr lang="ko-KR" altLang="en-US" dirty="0"/>
              <a:t>등 </a:t>
            </a:r>
            <a:r>
              <a:rPr lang="ko-KR" altLang="en-US" dirty="0" err="1"/>
              <a:t>키즈</a:t>
            </a:r>
            <a:r>
              <a:rPr lang="ko-KR" altLang="en-US" dirty="0"/>
              <a:t> 앱 론칭 및 </a:t>
            </a:r>
            <a:r>
              <a:rPr lang="ko-KR" altLang="en-US" dirty="0" err="1"/>
              <a:t>키즈</a:t>
            </a:r>
            <a:r>
              <a:rPr lang="ko-KR" altLang="en-US" dirty="0"/>
              <a:t> </a:t>
            </a:r>
            <a:r>
              <a:rPr lang="en-US" altLang="ko-KR" dirty="0"/>
              <a:t>VOD </a:t>
            </a:r>
            <a:r>
              <a:rPr lang="ko-KR" altLang="en-US" dirty="0"/>
              <a:t>서비스 확대 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5285B4-2BF1-46C9-A824-1E899EFAC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21" y="2814634"/>
            <a:ext cx="9184640" cy="1039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0F7F1E-C0CA-454B-ACB9-EE6B4A631006}"/>
              </a:ext>
            </a:extLst>
          </p:cNvPr>
          <p:cNvSpPr txBox="1"/>
          <p:nvPr/>
        </p:nvSpPr>
        <p:spPr>
          <a:xfrm>
            <a:off x="697584" y="4043367"/>
            <a:ext cx="1111923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콘텐츠 추천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ko-KR" altLang="en-US" dirty="0" err="1"/>
              <a:t>캡스톤</a:t>
            </a:r>
            <a:r>
              <a:rPr lang="ko-KR" altLang="en-US" dirty="0"/>
              <a:t> 과제 </a:t>
            </a:r>
            <a:r>
              <a:rPr lang="en-US" altLang="ko-KR" dirty="0"/>
              <a:t>‘SKY MY LIFE’ : </a:t>
            </a:r>
            <a:r>
              <a:rPr lang="ko-KR" altLang="en-US" dirty="0"/>
              <a:t>고객의 시청 기록에 따른 콘텐츠 추천 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9A06DE-85E7-4534-AE36-935192990B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r="14728" b="53716"/>
          <a:stretch/>
        </p:blipFill>
        <p:spPr>
          <a:xfrm>
            <a:off x="1996757" y="4662348"/>
            <a:ext cx="8198486" cy="1465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98C8A2-1D67-4732-ACE1-30DCD7E58F1C}"/>
              </a:ext>
            </a:extLst>
          </p:cNvPr>
          <p:cNvSpPr txBox="1"/>
          <p:nvPr/>
        </p:nvSpPr>
        <p:spPr>
          <a:xfrm>
            <a:off x="2824585" y="5215412"/>
            <a:ext cx="6739536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말고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추천해줄 수 있을까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24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Brainstorming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Brainstorming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181EEB-2FB4-44D1-B6A1-59AF26A332D2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B39BB0-42BD-4CDB-B659-BC499BD05E84}"/>
              </a:ext>
            </a:extLst>
          </p:cNvPr>
          <p:cNvSpPr txBox="1"/>
          <p:nvPr/>
        </p:nvSpPr>
        <p:spPr>
          <a:xfrm>
            <a:off x="697584" y="1725105"/>
            <a:ext cx="111192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기타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고령화 사회 진입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노인층의 콘텐츠 소비 행태</a:t>
            </a:r>
            <a:r>
              <a:rPr lang="en-US" altLang="ko-KR" dirty="0"/>
              <a:t>/ </a:t>
            </a:r>
            <a:r>
              <a:rPr lang="ko-KR" altLang="en-US" dirty="0"/>
              <a:t>정보 습득 매체로 </a:t>
            </a:r>
            <a:r>
              <a:rPr lang="en-US" altLang="ko-KR" dirty="0"/>
              <a:t>TV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비중이 높음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018C00-30F7-4CD2-B068-FE130F620E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r="14728" b="53716"/>
          <a:stretch/>
        </p:blipFill>
        <p:spPr>
          <a:xfrm>
            <a:off x="856153" y="2814634"/>
            <a:ext cx="10638263" cy="1465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B372A3-48B7-46B8-A68D-F2B841EC98BD}"/>
              </a:ext>
            </a:extLst>
          </p:cNvPr>
          <p:cNvSpPr txBox="1"/>
          <p:nvPr/>
        </p:nvSpPr>
        <p:spPr>
          <a:xfrm>
            <a:off x="1461662" y="3279779"/>
            <a:ext cx="884403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방송 콘텐츠에 접근하기 어려운 소비자 층이 있지 않을까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87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1 : </a:t>
            </a:r>
            <a:r>
              <a:rPr lang="ko-KR" altLang="en-US" dirty="0"/>
              <a:t>모두의 </a:t>
            </a:r>
            <a:r>
              <a:rPr lang="en-US" altLang="ko-KR" dirty="0"/>
              <a:t>TV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집단 지성을 이용한 배리어 프리 콘텐츠 제작 플랫폼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1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4" y="1725105"/>
            <a:ext cx="111192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방송 소외계층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시각장애인</a:t>
            </a:r>
            <a:r>
              <a:rPr lang="en-US" altLang="ko-KR" dirty="0"/>
              <a:t>, </a:t>
            </a:r>
            <a:r>
              <a:rPr lang="ko-KR" altLang="en-US" dirty="0"/>
              <a:t>청각장애인</a:t>
            </a:r>
            <a:r>
              <a:rPr lang="en-US" altLang="ko-KR" dirty="0"/>
              <a:t>, </a:t>
            </a:r>
            <a:r>
              <a:rPr lang="ko-KR" altLang="en-US" dirty="0"/>
              <a:t>난청 노인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65</a:t>
            </a:r>
            <a:r>
              <a:rPr lang="ko-KR" altLang="en-US" dirty="0"/>
              <a:t>세 이상 노인</a:t>
            </a:r>
            <a:r>
              <a:rPr lang="en-US" altLang="ko-KR" dirty="0"/>
              <a:t>, </a:t>
            </a:r>
            <a:r>
              <a:rPr lang="ko-KR" altLang="en-US" dirty="0"/>
              <a:t>다문화가정</a:t>
            </a:r>
            <a:r>
              <a:rPr lang="en-US" altLang="ko-KR" dirty="0"/>
              <a:t>, </a:t>
            </a:r>
            <a:r>
              <a:rPr lang="ko-KR" altLang="en-US" dirty="0" err="1"/>
              <a:t>탈북이주민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4800D-C8EE-4B21-B782-DAD955867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83"/>
          <a:stretch/>
        </p:blipFill>
        <p:spPr>
          <a:xfrm>
            <a:off x="7198468" y="1748356"/>
            <a:ext cx="4811395" cy="854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1F1C7-F3C2-4FAE-BAC0-63DC8E9B3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42" y="3973764"/>
            <a:ext cx="7434898" cy="23345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D16DE6-EAA5-4399-A34C-D9FA77EA1B12}"/>
              </a:ext>
            </a:extLst>
          </p:cNvPr>
          <p:cNvSpPr/>
          <p:nvPr/>
        </p:nvSpPr>
        <p:spPr>
          <a:xfrm>
            <a:off x="4805680" y="4266070"/>
            <a:ext cx="436880" cy="1718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084A20-BA9B-416F-B741-CE3EA09E3D9E}"/>
              </a:ext>
            </a:extLst>
          </p:cNvPr>
          <p:cNvSpPr txBox="1"/>
          <p:nvPr/>
        </p:nvSpPr>
        <p:spPr>
          <a:xfrm>
            <a:off x="697584" y="2884235"/>
            <a:ext cx="111192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방송 소외계층을 위한 정책 현황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화면해설 수신기</a:t>
            </a:r>
            <a:r>
              <a:rPr lang="en-US" altLang="ko-KR" dirty="0"/>
              <a:t>, </a:t>
            </a:r>
            <a:r>
              <a:rPr lang="ko-KR" altLang="en-US" dirty="0"/>
              <a:t>자막 수신기 보급 </a:t>
            </a:r>
            <a:r>
              <a:rPr lang="en-US" altLang="ko-KR" dirty="0"/>
              <a:t>-&gt; </a:t>
            </a:r>
            <a:r>
              <a:rPr lang="ko-KR" altLang="en-US" dirty="0"/>
              <a:t>높은 불량률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방송자막 </a:t>
            </a:r>
            <a:r>
              <a:rPr lang="en-US" altLang="ko-KR" dirty="0"/>
              <a:t>-&gt;  </a:t>
            </a:r>
            <a:r>
              <a:rPr lang="ko-KR" altLang="en-US" dirty="0" err="1"/>
              <a:t>오탈자</a:t>
            </a:r>
            <a:r>
              <a:rPr lang="en-US" altLang="ko-KR" dirty="0"/>
              <a:t>,</a:t>
            </a:r>
            <a:r>
              <a:rPr lang="ko-KR" altLang="en-US" dirty="0"/>
              <a:t> 생략 등 방송 사고가 잦고 질이 낮음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A58D1E-F282-4F81-B61E-E54C2A5CD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463" y="2755763"/>
            <a:ext cx="5105400" cy="7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2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1 : </a:t>
            </a:r>
            <a:r>
              <a:rPr lang="ko-KR" altLang="en-US" dirty="0"/>
              <a:t>모두의 </a:t>
            </a:r>
            <a:r>
              <a:rPr lang="en-US" altLang="ko-KR" dirty="0"/>
              <a:t>TV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집단 지성을 이용한 배리어 프리 콘텐츠 제작 플랫폼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1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BA8FC-BD99-4691-97EE-9533559EA83A}"/>
              </a:ext>
            </a:extLst>
          </p:cNvPr>
          <p:cNvSpPr txBox="1"/>
          <p:nvPr/>
        </p:nvSpPr>
        <p:spPr>
          <a:xfrm>
            <a:off x="717903" y="1826628"/>
            <a:ext cx="11119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‘</a:t>
            </a:r>
            <a:r>
              <a:rPr lang="ko-KR" altLang="en-US" dirty="0" err="1"/>
              <a:t>배리어프리</a:t>
            </a:r>
            <a:r>
              <a:rPr lang="en-US" altLang="ko-KR" dirty="0"/>
              <a:t>(Barrier-free)’ </a:t>
            </a:r>
            <a:r>
              <a:rPr lang="ko-KR" altLang="en-US" dirty="0"/>
              <a:t>영화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문화 콘텐츠에서의 장벽을 해소하려는 움직임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자막과 영화 해설이 제공되는 시청각장애인용 영화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장애인 뿐만 아니라 어린이</a:t>
            </a:r>
            <a:r>
              <a:rPr lang="en-US" altLang="ko-KR" dirty="0"/>
              <a:t>, </a:t>
            </a:r>
            <a:r>
              <a:rPr lang="ko-KR" altLang="en-US" dirty="0"/>
              <a:t>노인</a:t>
            </a:r>
            <a:r>
              <a:rPr lang="en-US" altLang="ko-KR" dirty="0"/>
              <a:t>, </a:t>
            </a:r>
            <a:r>
              <a:rPr lang="ko-KR" altLang="en-US" dirty="0"/>
              <a:t>한국어가 서툰 외국인도 쉽게 즐길 수 있음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배리어 프리 영화 </a:t>
            </a:r>
            <a:r>
              <a:rPr lang="en-US" altLang="ko-KR" dirty="0"/>
              <a:t>‘</a:t>
            </a:r>
            <a:r>
              <a:rPr lang="ko-KR" altLang="en-US" dirty="0"/>
              <a:t>반짝 </a:t>
            </a:r>
            <a:r>
              <a:rPr lang="ko-KR" altLang="en-US" dirty="0" err="1"/>
              <a:t>반짝</a:t>
            </a:r>
            <a:r>
              <a:rPr lang="ko-KR" altLang="en-US" dirty="0"/>
              <a:t> </a:t>
            </a:r>
            <a:r>
              <a:rPr lang="ko-KR" altLang="en-US" dirty="0" err="1"/>
              <a:t>두근</a:t>
            </a:r>
            <a:r>
              <a:rPr lang="ko-KR" altLang="en-US" dirty="0"/>
              <a:t> </a:t>
            </a:r>
            <a:r>
              <a:rPr lang="ko-KR" altLang="en-US" dirty="0" err="1"/>
              <a:t>두근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https://www.youtube.com/watch?v=k4cGjHOwKPA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D6347-F64A-4718-8C1B-D58736C66977}"/>
              </a:ext>
            </a:extLst>
          </p:cNvPr>
          <p:cNvSpPr txBox="1"/>
          <p:nvPr/>
        </p:nvSpPr>
        <p:spPr>
          <a:xfrm>
            <a:off x="717903" y="3734997"/>
            <a:ext cx="11119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 err="1"/>
              <a:t>배리어프리영화</a:t>
            </a:r>
            <a:r>
              <a:rPr lang="ko-KR" altLang="en-US" dirty="0"/>
              <a:t> 제작 및 상영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화면해설 제작</a:t>
            </a:r>
            <a:r>
              <a:rPr lang="en-US" altLang="ko-KR" dirty="0"/>
              <a:t>, </a:t>
            </a:r>
            <a:r>
              <a:rPr lang="ko-KR" altLang="en-US" dirty="0"/>
              <a:t>자막 제막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한국영화의 경우 편당 </a:t>
            </a:r>
            <a:r>
              <a:rPr lang="en-US" altLang="ko-KR" dirty="0"/>
              <a:t>1600</a:t>
            </a:r>
            <a:r>
              <a:rPr lang="ko-KR" altLang="en-US" dirty="0"/>
              <a:t>만원 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외국영화의 경우 편당 </a:t>
            </a:r>
            <a:r>
              <a:rPr lang="en-US" altLang="ko-KR" dirty="0"/>
              <a:t>2600</a:t>
            </a:r>
            <a:r>
              <a:rPr lang="ko-KR" altLang="en-US" dirty="0"/>
              <a:t>만원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개봉관 수가 적고 시간대도 제한적임</a:t>
            </a:r>
            <a:endParaRPr lang="en-US" altLang="ko-KR" dirty="0"/>
          </a:p>
        </p:txBody>
      </p:sp>
      <p:pic>
        <p:nvPicPr>
          <p:cNvPr id="2055" name="Picture 7" descr="배리어프리 영화에 대한 이미지 검색결과">
            <a:extLst>
              <a:ext uri="{FF2B5EF4-FFF2-40B4-BE49-F238E27FC236}">
                <a16:creationId xmlns:a16="http://schemas.microsoft.com/office/drawing/2014/main" id="{161E70FF-3EE0-4FA8-905F-1C29EA633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92" y="4181134"/>
            <a:ext cx="4336350" cy="243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배리어프리 영화에 대한 이미지 검색결과">
            <a:extLst>
              <a:ext uri="{FF2B5EF4-FFF2-40B4-BE49-F238E27FC236}">
                <a16:creationId xmlns:a16="http://schemas.microsoft.com/office/drawing/2014/main" id="{36D37BCD-D51D-4865-A3B1-3B7C8592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131" y="3724357"/>
            <a:ext cx="4154836" cy="22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83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함초롬돋움"/>
        <a:cs typeface=""/>
      </a:majorFont>
      <a:minorFont>
        <a:latin typeface="Calibri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779</Words>
  <Application>Microsoft Office PowerPoint</Application>
  <PresentationFormat>와이드스크린</PresentationFormat>
  <Paragraphs>144</Paragraphs>
  <Slides>21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-윤고딕330</vt:lpstr>
      <vt:lpstr>함초롬돋움</vt:lpstr>
      <vt:lpstr>Arial</vt:lpstr>
      <vt:lpstr>Calibri</vt:lpstr>
      <vt:lpstr>Wingdings</vt:lpstr>
      <vt:lpstr>Office 테마</vt:lpstr>
      <vt:lpstr>주제 탐색 1</vt:lpstr>
      <vt:lpstr>목차</vt:lpstr>
      <vt:lpstr>1. Brainstorming</vt:lpstr>
      <vt:lpstr>1. Brainstorming</vt:lpstr>
      <vt:lpstr>1. Brainstorming</vt:lpstr>
      <vt:lpstr>1. Brainstorming</vt:lpstr>
      <vt:lpstr>1. Brainstorming</vt:lpstr>
      <vt:lpstr>2. IDEA 1 : 모두의 TV</vt:lpstr>
      <vt:lpstr>2. IDEA 1 : 모두의 TV</vt:lpstr>
      <vt:lpstr>2. IDEA 1 : 모두의 TV</vt:lpstr>
      <vt:lpstr>2. IDEA 1 : 모두의 TV</vt:lpstr>
      <vt:lpstr>3. IDEA 2 : 치킨 드실?</vt:lpstr>
      <vt:lpstr>3. IDEA 2 : 치킨 드실?</vt:lpstr>
      <vt:lpstr>PowerPoint 프레젠테이션</vt:lpstr>
      <vt:lpstr>3. IDEA 2 : 치킨 드실?</vt:lpstr>
      <vt:lpstr>3. IDEA 2 : 치킨 드실?</vt:lpstr>
      <vt:lpstr>3. IDEA 2 : 치킨 드실?</vt:lpstr>
      <vt:lpstr>3. IDEA 2 : 치킨 드실?</vt:lpstr>
      <vt:lpstr>3. IDEA 2 : 치킨 드실?</vt:lpstr>
      <vt:lpstr>3. IDEA 2 : 치킨 드실?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Soyoung</dc:creator>
  <cp:lastModifiedBy>JUNSUNG KIM</cp:lastModifiedBy>
  <cp:revision>97</cp:revision>
  <dcterms:created xsi:type="dcterms:W3CDTF">2018-01-17T07:14:14Z</dcterms:created>
  <dcterms:modified xsi:type="dcterms:W3CDTF">2018-01-25T03:40:50Z</dcterms:modified>
</cp:coreProperties>
</file>